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/>
              <a:t>DSIF5 Capstone Project</a:t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5201" y="4298129"/>
            <a:ext cx="1809583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Ethan Lee</a:t>
            </a:r>
          </a:p>
          <a:p>
            <a:r>
              <a:rPr lang="en-US" dirty="0"/>
              <a:t>22 Oct 2022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37193"/>
              </p:ext>
            </p:extLst>
          </p:nvPr>
        </p:nvGraphicFramePr>
        <p:xfrm>
          <a:off x="621619" y="874789"/>
          <a:ext cx="8058260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133645659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HorseInTop3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65C95FB-8E11-FFA7-AE1E-F3183207D2D7}"/>
              </a:ext>
            </a:extLst>
          </p:cNvPr>
          <p:cNvSpPr/>
          <p:nvPr/>
        </p:nvSpPr>
        <p:spPr>
          <a:xfrm rot="5400000">
            <a:off x="7372675" y="1454852"/>
            <a:ext cx="203714" cy="2410697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809672"/>
            <a:ext cx="2848945" cy="18376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be in the Top 3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How long does the horse takes to complete the race?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E5EC4C-3023-F32F-7D52-75573C222AB8}"/>
              </a:ext>
            </a:extLst>
          </p:cNvPr>
          <p:cNvSpPr/>
          <p:nvPr/>
        </p:nvSpPr>
        <p:spPr>
          <a:xfrm>
            <a:off x="3297835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76542-50F4-451F-23A2-5B6389D15F49}"/>
              </a:ext>
            </a:extLst>
          </p:cNvPr>
          <p:cNvSpPr/>
          <p:nvPr/>
        </p:nvSpPr>
        <p:spPr>
          <a:xfrm rot="21123692">
            <a:off x="5444831" y="3206611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E1DBF3-4212-3B57-B1DD-C1BD0E55BD41}"/>
              </a:ext>
            </a:extLst>
          </p:cNvPr>
          <p:cNvSpPr/>
          <p:nvPr/>
        </p:nvSpPr>
        <p:spPr>
          <a:xfrm rot="768686">
            <a:off x="5441453" y="3510512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91FC6-88EE-671F-734B-DDFD8A78DCEB}"/>
              </a:ext>
            </a:extLst>
          </p:cNvPr>
          <p:cNvSpPr/>
          <p:nvPr/>
        </p:nvSpPr>
        <p:spPr>
          <a:xfrm>
            <a:off x="5475549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403005" y="1051893"/>
            <a:ext cx="4401559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do a 80-20 split between Train and Test, cutting off at the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286679"/>
              </p:ext>
            </p:extLst>
          </p:nvPr>
        </p:nvGraphicFramePr>
        <p:xfrm>
          <a:off x="644098" y="920354"/>
          <a:ext cx="277200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095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2978"/>
              </p:ext>
            </p:extLst>
          </p:nvPr>
        </p:nvGraphicFramePr>
        <p:xfrm>
          <a:off x="3482748" y="920354"/>
          <a:ext cx="395721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50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61492"/>
              </p:ext>
            </p:extLst>
          </p:nvPr>
        </p:nvGraphicFramePr>
        <p:xfrm>
          <a:off x="644098" y="3966070"/>
          <a:ext cx="2770047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0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31525"/>
              </p:ext>
            </p:extLst>
          </p:nvPr>
        </p:nvGraphicFramePr>
        <p:xfrm>
          <a:off x="3482748" y="3966070"/>
          <a:ext cx="395721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488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96672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AC86CA-8A7C-2EBB-DB6E-2BDF0831B13F}"/>
              </a:ext>
            </a:extLst>
          </p:cNvPr>
          <p:cNvSpPr/>
          <p:nvPr/>
        </p:nvSpPr>
        <p:spPr>
          <a:xfrm>
            <a:off x="4403005" y="216569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0FDFF-CDC0-6515-2290-34F3AB744E52}"/>
              </a:ext>
            </a:extLst>
          </p:cNvPr>
          <p:cNvSpPr/>
          <p:nvPr/>
        </p:nvSpPr>
        <p:spPr>
          <a:xfrm>
            <a:off x="4403005" y="409889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FF61FF2-DCD7-AFF6-EF40-8F64DD575725}"/>
              </a:ext>
            </a:extLst>
          </p:cNvPr>
          <p:cNvSpPr/>
          <p:nvPr/>
        </p:nvSpPr>
        <p:spPr>
          <a:xfrm>
            <a:off x="3987904" y="3966068"/>
            <a:ext cx="305666" cy="741681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6031771" y="3906983"/>
            <a:ext cx="2343269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get predictions and evaluate metrics on</a:t>
            </a:r>
          </a:p>
          <a:p>
            <a:r>
              <a:rPr lang="en-US" sz="1400" dirty="0"/>
              <a:t>To </a:t>
            </a:r>
            <a:r>
              <a:rPr lang="en-US" sz="1400" dirty="0" err="1"/>
              <a:t>backtest</a:t>
            </a:r>
            <a:r>
              <a:rPr lang="en-US" sz="1400" dirty="0"/>
              <a:t> strategies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2528507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DE922-3042-6EF8-E1A3-FE711493418D}"/>
              </a:ext>
            </a:extLst>
          </p:cNvPr>
          <p:cNvSpPr/>
          <p:nvPr/>
        </p:nvSpPr>
        <p:spPr>
          <a:xfrm>
            <a:off x="320055" y="3567982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224433-CDBB-7443-ED16-997F91278E25}"/>
              </a:ext>
            </a:extLst>
          </p:cNvPr>
          <p:cNvSpPr/>
          <p:nvPr/>
        </p:nvSpPr>
        <p:spPr>
          <a:xfrm>
            <a:off x="320055" y="4493002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81 </a:t>
            </a:r>
            <a:r>
              <a:rPr lang="en-SG" dirty="0" err="1"/>
              <a:t>ro</a:t>
            </a:r>
            <a:r>
              <a:rPr lang="en-SG" dirty="0"/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80E08B5-B3AE-32D3-FFBC-A03A611C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80" y="321521"/>
            <a:ext cx="2705532" cy="2198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5751473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Also known as the true positive rate, this is the metric we want to maximize (predict top horses that win correctly)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06602"/>
              </p:ext>
            </p:extLst>
          </p:nvPr>
        </p:nvGraphicFramePr>
        <p:xfrm>
          <a:off x="128970" y="3314309"/>
          <a:ext cx="5989670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222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988646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44423AC-D0C6-047B-75AE-35EA18F5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80" y="2731586"/>
            <a:ext cx="2705532" cy="2106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6612F-8FE1-5048-6765-D624CCFBDD79}"/>
              </a:ext>
            </a:extLst>
          </p:cNvPr>
          <p:cNvSpPr/>
          <p:nvPr/>
        </p:nvSpPr>
        <p:spPr>
          <a:xfrm>
            <a:off x="8201858" y="2168235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50967-C637-F7E3-523C-EDCE891759FA}"/>
              </a:ext>
            </a:extLst>
          </p:cNvPr>
          <p:cNvSpPr/>
          <p:nvPr/>
        </p:nvSpPr>
        <p:spPr>
          <a:xfrm>
            <a:off x="8201858" y="1220177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5BB3B-736A-9364-97BD-D6D9FCE6515A}"/>
              </a:ext>
            </a:extLst>
          </p:cNvPr>
          <p:cNvSpPr/>
          <p:nvPr/>
        </p:nvSpPr>
        <p:spPr>
          <a:xfrm>
            <a:off x="7128131" y="1220177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66C2B-C4E0-9350-476A-77D50CC67FCD}"/>
              </a:ext>
            </a:extLst>
          </p:cNvPr>
          <p:cNvSpPr/>
          <p:nvPr/>
        </p:nvSpPr>
        <p:spPr>
          <a:xfrm>
            <a:off x="7128130" y="2168235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4C7BFC-F2B5-FB10-47A2-EDFE341E04D7}"/>
              </a:ext>
            </a:extLst>
          </p:cNvPr>
          <p:cNvSpPr/>
          <p:nvPr/>
        </p:nvSpPr>
        <p:spPr>
          <a:xfrm>
            <a:off x="7742432" y="1685839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94335" y="4523509"/>
            <a:ext cx="6050157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5751473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1494"/>
              </p:ext>
            </p:extLst>
          </p:nvPr>
        </p:nvGraphicFramePr>
        <p:xfrm>
          <a:off x="185200" y="3217327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710747244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185200" y="4639887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understand the data, improve on our model and 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9E2942-D469-501D-C4D7-ED17613A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0" y="1320087"/>
            <a:ext cx="3997255" cy="24725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9C13F9-D610-2B1E-DAA8-4F0F10AB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0087"/>
            <a:ext cx="3924338" cy="24725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sometimes predicts more than 1 winner for each race. The maximum number of bets we make in a single race is 6. There are some races where we do not bet.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certain bets, as seen by the 3 spikes in the cumulative money plot.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479964" y="3264244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$375.20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657109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743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89219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375.2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743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272.0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58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GNB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49.9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210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23.0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3885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A8F32-EEDB-9B3F-71B3-FE8B7B1D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20087"/>
            <a:ext cx="3996000" cy="24514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E7A7B0-948F-4ED1-40A3-B5DF61CF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0" y="1320087"/>
            <a:ext cx="3996000" cy="24718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Though not often,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two bets. We may also encounter long losing streaks.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479964" y="3264244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$299.30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657109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494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40435"/>
              </p:ext>
            </p:extLst>
          </p:nvPr>
        </p:nvGraphicFramePr>
        <p:xfrm>
          <a:off x="6657109" y="3916218"/>
          <a:ext cx="2427960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9320">
                  <a:extLst>
                    <a:ext uri="{9D8B030D-6E8A-4147-A177-3AD203B41FA5}">
                      <a16:colId xmlns:a16="http://schemas.microsoft.com/office/drawing/2014/main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345.7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299.3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494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237.6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102.7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496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538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28198-E1B4-D71C-526E-AE11BFC2A846}"/>
              </a:ext>
            </a:extLst>
          </p:cNvPr>
          <p:cNvSpPr txBox="1"/>
          <p:nvPr/>
        </p:nvSpPr>
        <p:spPr>
          <a:xfrm>
            <a:off x="157085" y="743171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12" y="1185269"/>
            <a:ext cx="5290851" cy="3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301B9-46A5-279C-808F-0240A26C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5" y="1075950"/>
            <a:ext cx="2816803" cy="39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err="1"/>
              <a:t>Backtesting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err="1"/>
              <a:t>backtesting</a:t>
            </a:r>
            <a:r>
              <a:rPr lang="en-US" sz="1400" dirty="0"/>
              <a:t> results turned out much better than expected, it remains unclear how it would fare in the real world.</a:t>
            </a:r>
          </a:p>
          <a:p>
            <a:r>
              <a:rPr lang="en-US" sz="1400" dirty="0"/>
              <a:t>All the races in the test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023190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2703587"/>
            <a:ext cx="4850927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</a:t>
            </a:r>
            <a:r>
              <a:rPr lang="en-US" sz="1400"/>
              <a:t>results still hold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</a:t>
            </a:r>
            <a:r>
              <a:rPr lang="en-US" sz="1400" dirty="0" err="1"/>
              <a:t>Benter</a:t>
            </a:r>
            <a:r>
              <a:rPr lang="en-US" sz="1400" dirty="0"/>
              <a:t>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1800 races and placing $1 each time, we will still be making a net loss of $167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97B21-BCB9-18A6-CD23-4C4FF6DE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188" y="3112871"/>
            <a:ext cx="3225511" cy="1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was obtained from Kaggle, courtesy of the Hong Kong Jockey Club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BDD82C8E-7F3F-9458-DD13-6DD403CB2919}"/>
              </a:ext>
            </a:extLst>
          </p:cNvPr>
          <p:cNvGrpSpPr/>
          <p:nvPr/>
        </p:nvGrpSpPr>
        <p:grpSpPr>
          <a:xfrm>
            <a:off x="5199737" y="124694"/>
            <a:ext cx="3944263" cy="2394090"/>
            <a:chOff x="5199737" y="124694"/>
            <a:chExt cx="3944263" cy="2394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58450-9837-36B9-7276-0EA63C35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9737" y="124694"/>
              <a:ext cx="3944263" cy="239409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D6F920-83D8-633B-7FA1-7F962C7C0148}"/>
                </a:ext>
              </a:extLst>
            </p:cNvPr>
            <p:cNvSpPr/>
            <p:nvPr/>
          </p:nvSpPr>
          <p:spPr>
            <a:xfrm>
              <a:off x="5299364" y="235957"/>
              <a:ext cx="1046018" cy="21747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041" y="3083782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" y="2956503"/>
            <a:ext cx="3672000" cy="20181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12" y="747100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65A8CF-4663-E519-56F8-F097CB24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85" y="2302888"/>
            <a:ext cx="4160878" cy="21736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AB6741-5764-16FE-42D5-F7CDCEDB43C7}"/>
              </a:ext>
            </a:extLst>
          </p:cNvPr>
          <p:cNvSpPr/>
          <p:nvPr/>
        </p:nvSpPr>
        <p:spPr>
          <a:xfrm>
            <a:off x="6952723" y="2971792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E67485-5F28-3708-EB07-F061B50BD4E8}"/>
              </a:ext>
            </a:extLst>
          </p:cNvPr>
          <p:cNvSpPr/>
          <p:nvPr/>
        </p:nvSpPr>
        <p:spPr>
          <a:xfrm>
            <a:off x="7624669" y="2421683"/>
            <a:ext cx="521804" cy="30073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1621</Words>
  <Application>Microsoft Office PowerPoint</Application>
  <PresentationFormat>On-screen Show (16:9)</PresentationFormat>
  <Paragraphs>363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DSIF5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2022-10-20T11:28:04Z</dcterms:modified>
</cp:coreProperties>
</file>